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28"/>
  </p:notes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85" r:id="rId9"/>
    <p:sldId id="283" r:id="rId10"/>
    <p:sldId id="288" r:id="rId11"/>
    <p:sldId id="260" r:id="rId12"/>
    <p:sldId id="289" r:id="rId13"/>
    <p:sldId id="290" r:id="rId14"/>
    <p:sldId id="292" r:id="rId15"/>
    <p:sldId id="263" r:id="rId16"/>
    <p:sldId id="266" r:id="rId17"/>
    <p:sldId id="272" r:id="rId18"/>
    <p:sldId id="294" r:id="rId19"/>
    <p:sldId id="268" r:id="rId20"/>
    <p:sldId id="295" r:id="rId21"/>
    <p:sldId id="293" r:id="rId22"/>
    <p:sldId id="269" r:id="rId23"/>
    <p:sldId id="270" r:id="rId24"/>
    <p:sldId id="276" r:id="rId25"/>
    <p:sldId id="274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C"/>
    <a:srgbClr val="F0A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42148-0933-4D14-BE7C-FBA211312BEF}" type="datetimeFigureOut">
              <a:rPr lang="en-GB" smtClean="0"/>
              <a:t>20/04/2016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28B74-9A06-4FEE-95F4-A45FF9F2B2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28B74-9A06-4FEE-95F4-A45FF9F2B20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65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C1D3E-82DB-FA48-897B-E0B11EE4B93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599142" cy="17526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Dr. Eugenie </a:t>
            </a:r>
            <a:r>
              <a:rPr lang="en-GB" sz="3200" dirty="0"/>
              <a:t>Samier </a:t>
            </a:r>
            <a:r>
              <a:rPr lang="en-GB" sz="3200" dirty="0" smtClean="0"/>
              <a:t>and Ms. Amal </a:t>
            </a:r>
            <a:r>
              <a:rPr lang="en-GB" sz="3200" dirty="0"/>
              <a:t>Al-Gallaf</a:t>
            </a:r>
            <a:r>
              <a:rPr lang="en-US" sz="32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Constructing Modern Women’s Leadership Identities in the Arabian Gulf: Synthesising Roles from Culture, Tradition and Modernisation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890" t="20319" r="13036" b="28725"/>
          <a:stretch/>
        </p:blipFill>
        <p:spPr>
          <a:xfrm>
            <a:off x="685800" y="5032955"/>
            <a:ext cx="3062342" cy="89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690" y="4864497"/>
            <a:ext cx="818214" cy="1047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343" y="5009215"/>
            <a:ext cx="3419944" cy="8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990491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Approach to Proposed Model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52603"/>
            <a:ext cx="7924800" cy="4462397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Exploratory theory-building</a:t>
            </a:r>
          </a:p>
          <a:p>
            <a:pPr>
              <a:lnSpc>
                <a:spcPct val="110000"/>
              </a:lnSpc>
            </a:pPr>
            <a:r>
              <a:rPr lang="en-GB" sz="3200" dirty="0" smtClean="0"/>
              <a:t>Social constructivist</a:t>
            </a:r>
            <a:r>
              <a:rPr lang="en-GB" sz="3200" dirty="0"/>
              <a:t>, critical </a:t>
            </a:r>
            <a:r>
              <a:rPr lang="en-GB" sz="3200" dirty="0" smtClean="0"/>
              <a:t>&amp; </a:t>
            </a:r>
            <a:r>
              <a:rPr lang="en-GB" sz="3200" dirty="0"/>
              <a:t>postcolonial </a:t>
            </a:r>
            <a:r>
              <a:rPr lang="en-GB" sz="3200" dirty="0" smtClean="0"/>
              <a:t>theories (comprehensive): individual+group+organisational+societal levels integrated</a:t>
            </a:r>
          </a:p>
          <a:p>
            <a:r>
              <a:rPr lang="en-GB" sz="3200" dirty="0" smtClean="0"/>
              <a:t>Interdisciplinary</a:t>
            </a:r>
          </a:p>
          <a:p>
            <a:r>
              <a:rPr lang="en-GB" sz="3200" dirty="0" smtClean="0"/>
              <a:t>Criteria: 1) comprehensive/contextualised; 2) culturally sensitive</a:t>
            </a:r>
          </a:p>
        </p:txBody>
      </p:sp>
    </p:spTree>
    <p:extLst>
      <p:ext uri="{BB962C8B-B14F-4D97-AF65-F5344CB8AC3E}">
        <p14:creationId xmlns:p14="http://schemas.microsoft.com/office/powerpoint/2010/main" val="32752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90" y="0"/>
            <a:ext cx="8805798" cy="1956300"/>
          </a:xfrm>
        </p:spPr>
        <p:txBody>
          <a:bodyPr/>
          <a:lstStyle/>
          <a:p>
            <a:r>
              <a:rPr lang="en-GB" sz="3600" dirty="0" smtClean="0">
                <a:solidFill>
                  <a:srgbClr val="DC9E1F"/>
                </a:solidFill>
              </a:rPr>
              <a:t>Interdependent  levels  of  analysis</a:t>
            </a:r>
            <a:r>
              <a:rPr lang="en-US" sz="3600" dirty="0" smtClean="0">
                <a:solidFill>
                  <a:srgbClr val="DC9E1F"/>
                </a:solidFill>
              </a:rPr>
              <a:t>: </a:t>
            </a:r>
            <a:r>
              <a:rPr lang="en-US" sz="3400" dirty="0" smtClean="0">
                <a:solidFill>
                  <a:srgbClr val="DC9E1F"/>
                </a:solidFill>
              </a:rPr>
              <a:t>influences  on  identity &amp; leadership Role  formation </a:t>
            </a:r>
            <a:endParaRPr lang="en-US" sz="34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04372"/>
            <a:ext cx="7924800" cy="3966727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sz="3200" dirty="0" smtClean="0"/>
              <a:t>historical</a:t>
            </a:r>
            <a:r>
              <a:rPr lang="en-GB" sz="3200" dirty="0"/>
              <a:t>, social </a:t>
            </a:r>
            <a:r>
              <a:rPr lang="en-GB" sz="3200" dirty="0" smtClean="0"/>
              <a:t>&amp; </a:t>
            </a:r>
            <a:r>
              <a:rPr lang="en-GB" sz="3200" dirty="0"/>
              <a:t>cultural </a:t>
            </a:r>
            <a:r>
              <a:rPr lang="en-GB" sz="3200" dirty="0" smtClean="0"/>
              <a:t>contextualisation </a:t>
            </a:r>
          </a:p>
          <a:p>
            <a:pPr>
              <a:buFont typeface="+mj-lt"/>
              <a:buAutoNum type="arabicPeriod"/>
            </a:pPr>
            <a:r>
              <a:rPr lang="en-GB" sz="3200" dirty="0" smtClean="0"/>
              <a:t>individual </a:t>
            </a:r>
            <a:r>
              <a:rPr lang="en-GB" sz="3200" dirty="0"/>
              <a:t>level through social identity and agency-cultural identity formation </a:t>
            </a:r>
            <a:r>
              <a:rPr lang="en-GB" sz="3200" dirty="0" smtClean="0"/>
              <a:t>theory</a:t>
            </a:r>
            <a:endParaRPr lang="en-US" sz="3200" dirty="0"/>
          </a:p>
          <a:p>
            <a:pPr>
              <a:buFont typeface="+mj-lt"/>
              <a:buAutoNum type="arabicPeriod"/>
            </a:pPr>
            <a:r>
              <a:rPr lang="en-GB" sz="3200" dirty="0" smtClean="0"/>
              <a:t>interpersonal interactions </a:t>
            </a:r>
          </a:p>
          <a:p>
            <a:pPr>
              <a:buFont typeface="+mj-lt"/>
              <a:buAutoNum type="arabicPeriod"/>
            </a:pPr>
            <a:r>
              <a:rPr lang="en-GB" sz="3200" dirty="0" smtClean="0"/>
              <a:t>social </a:t>
            </a:r>
            <a:r>
              <a:rPr lang="en-GB" sz="3200" dirty="0"/>
              <a:t>institutions through organisational social </a:t>
            </a:r>
            <a:r>
              <a:rPr lang="en-GB" sz="3200" dirty="0" smtClean="0"/>
              <a:t>constructivism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0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00599" y="1750511"/>
            <a:ext cx="4055301" cy="4312085"/>
          </a:xfrm>
        </p:spPr>
        <p:txBody>
          <a:bodyPr>
            <a:normAutofit/>
          </a:bodyPr>
          <a:lstStyle/>
          <a:p>
            <a:r>
              <a:rPr lang="en-GB" sz="2600" dirty="0" smtClean="0"/>
              <a:t>History</a:t>
            </a:r>
          </a:p>
          <a:p>
            <a:r>
              <a:rPr lang="en-GB" sz="2600" dirty="0" smtClean="0"/>
              <a:t>Cultural &amp; religious traditions</a:t>
            </a:r>
          </a:p>
          <a:p>
            <a:r>
              <a:rPr lang="en-GB" sz="2600" dirty="0" smtClean="0"/>
              <a:t>Traditional roles, social structures</a:t>
            </a:r>
          </a:p>
          <a:p>
            <a:r>
              <a:rPr lang="en-GB" sz="2600" dirty="0" smtClean="0"/>
              <a:t>Traditional social institutions (e.g., legal)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786" y="1853850"/>
            <a:ext cx="4496844" cy="4434215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Past colonial influences</a:t>
            </a:r>
          </a:p>
          <a:p>
            <a:r>
              <a:rPr lang="en-GB" sz="2800" dirty="0" smtClean="0"/>
              <a:t>Modernisation influences (industrialisation, economics, administrative models, etc.)</a:t>
            </a:r>
          </a:p>
          <a:p>
            <a:r>
              <a:rPr lang="en-GB" sz="2800" dirty="0" smtClean="0"/>
              <a:t>Globalisation influences (media, culture, education, etc.)</a:t>
            </a:r>
          </a:p>
          <a:p>
            <a:r>
              <a:rPr lang="en-GB" sz="2800" dirty="0" smtClean="0"/>
              <a:t>Internationalisation (e.g., travel)</a:t>
            </a:r>
          </a:p>
          <a:p>
            <a:r>
              <a:rPr lang="en-GB" sz="2800" dirty="0" smtClean="0"/>
              <a:t>Geo-political strategic centre</a:t>
            </a:r>
          </a:p>
          <a:p>
            <a:r>
              <a:rPr lang="en-GB" sz="2800" dirty="0" smtClean="0"/>
              <a:t>Multiculturation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-935"/>
            <a:ext cx="8805798" cy="877757"/>
          </a:xfrm>
        </p:spPr>
        <p:txBody>
          <a:bodyPr/>
          <a:lstStyle/>
          <a:p>
            <a:pPr algn="ctr"/>
            <a:r>
              <a:rPr lang="en-GB" sz="3400" dirty="0" smtClean="0">
                <a:solidFill>
                  <a:schemeClr val="tx2"/>
                </a:solidFill>
              </a:rPr>
              <a:t>1. Contextual Forces</a:t>
            </a:r>
            <a:endParaRPr lang="en-GB" sz="3400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1815" y="1175836"/>
            <a:ext cx="3733800" cy="574675"/>
          </a:xfrm>
        </p:spPr>
        <p:txBody>
          <a:bodyPr>
            <a:noAutofit/>
          </a:bodyPr>
          <a:lstStyle/>
          <a:p>
            <a:r>
              <a:rPr lang="en-GB" sz="3200" dirty="0" smtClean="0"/>
              <a:t>External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138258"/>
            <a:ext cx="3733800" cy="574675"/>
          </a:xfrm>
        </p:spPr>
        <p:txBody>
          <a:bodyPr>
            <a:noAutofit/>
          </a:bodyPr>
          <a:lstStyle/>
          <a:p>
            <a:r>
              <a:rPr lang="en-GB" sz="3200" dirty="0" smtClean="0"/>
              <a:t>Local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041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521" y="11591"/>
            <a:ext cx="8705589" cy="1015543"/>
          </a:xfrm>
        </p:spPr>
        <p:txBody>
          <a:bodyPr/>
          <a:lstStyle/>
          <a:p>
            <a:r>
              <a:rPr lang="en-GB" sz="3600" dirty="0" smtClean="0">
                <a:solidFill>
                  <a:schemeClr val="tx2"/>
                </a:solidFill>
              </a:rPr>
              <a:t>Contrast in Values: Gulf Core Values</a:t>
            </a:r>
            <a:br>
              <a:rPr lang="en-GB" sz="3600" dirty="0" smtClean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(Fox, Mourtada-Sabbah &amp; Al-Mutawa 2006)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0521" y="1139868"/>
            <a:ext cx="8705589" cy="551145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400" dirty="0" smtClean="0"/>
              <a:t>priority </a:t>
            </a:r>
            <a:r>
              <a:rPr lang="en-GB" sz="2400" dirty="0"/>
              <a:t>of family and its dignity and </a:t>
            </a:r>
            <a:r>
              <a:rPr lang="en-GB" sz="2400" dirty="0" smtClean="0"/>
              <a:t>honour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400" dirty="0" smtClean="0"/>
              <a:t>religion </a:t>
            </a:r>
            <a:r>
              <a:rPr lang="en-GB" sz="2400" dirty="0"/>
              <a:t>providing ultimate meaning and </a:t>
            </a:r>
            <a:r>
              <a:rPr lang="en-GB" sz="2400" dirty="0" smtClean="0"/>
              <a:t>morality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400" dirty="0" smtClean="0"/>
              <a:t>transactions </a:t>
            </a:r>
            <a:r>
              <a:rPr lang="en-GB" sz="2400" dirty="0"/>
              <a:t>focused on the influence of kin and </a:t>
            </a:r>
            <a:r>
              <a:rPr lang="en-GB" sz="2400" dirty="0" smtClean="0"/>
              <a:t>friends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400" dirty="0" smtClean="0"/>
              <a:t>hospitality</a:t>
            </a:r>
            <a:r>
              <a:rPr lang="en-GB" sz="2400" dirty="0"/>
              <a:t>, generosity and </a:t>
            </a:r>
            <a:r>
              <a:rPr lang="en-GB" sz="2400" dirty="0" smtClean="0"/>
              <a:t>sharing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400" dirty="0" smtClean="0"/>
              <a:t>loyalty </a:t>
            </a:r>
            <a:r>
              <a:rPr lang="en-GB" sz="2400" dirty="0"/>
              <a:t>to family and </a:t>
            </a:r>
            <a:r>
              <a:rPr lang="en-GB" sz="2400" dirty="0" smtClean="0"/>
              <a:t>friends &amp; </a:t>
            </a:r>
            <a:r>
              <a:rPr lang="en-GB" sz="2400" dirty="0"/>
              <a:t>patience and </a:t>
            </a:r>
            <a:r>
              <a:rPr lang="en-GB" sz="2400" dirty="0" smtClean="0"/>
              <a:t>mercy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400" dirty="0" smtClean="0"/>
              <a:t>pride </a:t>
            </a:r>
            <a:r>
              <a:rPr lang="en-GB" sz="2400" dirty="0"/>
              <a:t>of and respect for heritage and </a:t>
            </a:r>
            <a:r>
              <a:rPr lang="en-GB" sz="2400" dirty="0" smtClean="0"/>
              <a:t>tradition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400" dirty="0" smtClean="0"/>
              <a:t>family </a:t>
            </a:r>
            <a:r>
              <a:rPr lang="en-GB" sz="2400" dirty="0"/>
              <a:t>councils to discuss </a:t>
            </a:r>
            <a:r>
              <a:rPr lang="en-GB" sz="2400" dirty="0" smtClean="0"/>
              <a:t>issue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400" dirty="0" smtClean="0"/>
              <a:t>justice</a:t>
            </a:r>
            <a:r>
              <a:rPr lang="en-GB" sz="2400" dirty="0"/>
              <a:t>, honesty, and compassion for the down-trodden and honest transactions to avoid disgracing one’s family </a:t>
            </a:r>
            <a:r>
              <a:rPr lang="en-GB" sz="2400" dirty="0" smtClean="0"/>
              <a:t>name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400" dirty="0" smtClean="0"/>
              <a:t>show </a:t>
            </a:r>
            <a:r>
              <a:rPr lang="en-GB" sz="2400" dirty="0"/>
              <a:t>of </a:t>
            </a:r>
            <a:r>
              <a:rPr lang="en-GB" sz="2400" dirty="0" smtClean="0"/>
              <a:t>strength, courage &amp; </a:t>
            </a:r>
            <a:r>
              <a:rPr lang="en-GB" sz="2400" dirty="0"/>
              <a:t>defence of one’s family, land and </a:t>
            </a:r>
            <a:r>
              <a:rPr lang="en-GB" sz="2400" dirty="0" smtClean="0"/>
              <a:t>rights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400" dirty="0" smtClean="0"/>
              <a:t>respect </a:t>
            </a:r>
            <a:r>
              <a:rPr lang="en-GB" sz="2400" dirty="0"/>
              <a:t>for authority, patriarchy, gender segregation and deference to family/clan/tribal patriarch </a:t>
            </a:r>
            <a:r>
              <a:rPr lang="en-GB" sz="2400" dirty="0" smtClean="0"/>
              <a:t>demands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400" dirty="0" smtClean="0"/>
              <a:t>modesty </a:t>
            </a:r>
            <a:r>
              <a:rPr lang="en-GB" sz="2400" dirty="0"/>
              <a:t>in </a:t>
            </a:r>
            <a:r>
              <a:rPr lang="en-GB" sz="2400" dirty="0" smtClean="0"/>
              <a:t>dress</a:t>
            </a:r>
          </a:p>
        </p:txBody>
      </p:sp>
    </p:spTree>
    <p:extLst>
      <p:ext uri="{BB962C8B-B14F-4D97-AF65-F5344CB8AC3E}">
        <p14:creationId xmlns:p14="http://schemas.microsoft.com/office/powerpoint/2010/main" val="11970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6643"/>
            <a:ext cx="79248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American core Values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(Fox, Mourtada-Sabbah </a:t>
            </a:r>
            <a:r>
              <a:rPr lang="en-GB" sz="2400" dirty="0">
                <a:solidFill>
                  <a:schemeClr val="tx2"/>
                </a:solidFill>
              </a:rPr>
              <a:t>&amp; </a:t>
            </a:r>
            <a:r>
              <a:rPr lang="en-GB" sz="2400" dirty="0" smtClean="0">
                <a:solidFill>
                  <a:schemeClr val="tx2"/>
                </a:solidFill>
              </a:rPr>
              <a:t>Al-Mutawa 2006)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315233"/>
            <a:ext cx="7924800" cy="4972833"/>
          </a:xfrm>
        </p:spPr>
        <p:txBody>
          <a:bodyPr>
            <a:noAutofit/>
          </a:bodyPr>
          <a:lstStyle/>
          <a:p>
            <a:r>
              <a:rPr lang="en-GB" sz="2600" dirty="0"/>
              <a:t>secular, materialist, and </a:t>
            </a:r>
            <a:r>
              <a:rPr lang="en-GB" sz="2600" dirty="0" smtClean="0"/>
              <a:t>individualist</a:t>
            </a:r>
          </a:p>
          <a:p>
            <a:r>
              <a:rPr lang="en-GB" sz="2600" dirty="0" smtClean="0"/>
              <a:t>equal opportunity</a:t>
            </a:r>
          </a:p>
          <a:p>
            <a:r>
              <a:rPr lang="en-GB" sz="2600" dirty="0" smtClean="0"/>
              <a:t>achievement </a:t>
            </a:r>
            <a:r>
              <a:rPr lang="en-GB" sz="2600" dirty="0"/>
              <a:t>and </a:t>
            </a:r>
            <a:r>
              <a:rPr lang="en-GB" sz="2600" dirty="0" smtClean="0"/>
              <a:t>success</a:t>
            </a:r>
          </a:p>
          <a:p>
            <a:r>
              <a:rPr lang="en-GB" sz="2600" dirty="0" smtClean="0"/>
              <a:t>material </a:t>
            </a:r>
            <a:r>
              <a:rPr lang="en-GB" sz="2600" dirty="0"/>
              <a:t>comfort; activity and </a:t>
            </a:r>
            <a:r>
              <a:rPr lang="en-GB" sz="2600" dirty="0" smtClean="0"/>
              <a:t>work</a:t>
            </a:r>
          </a:p>
          <a:p>
            <a:r>
              <a:rPr lang="en-GB" sz="2600" dirty="0" smtClean="0"/>
              <a:t>practicality </a:t>
            </a:r>
            <a:r>
              <a:rPr lang="en-GB" sz="2600" dirty="0"/>
              <a:t>and </a:t>
            </a:r>
            <a:r>
              <a:rPr lang="en-GB" sz="2600" dirty="0" smtClean="0"/>
              <a:t>efficiency</a:t>
            </a:r>
          </a:p>
          <a:p>
            <a:r>
              <a:rPr lang="en-GB" sz="2600" dirty="0" smtClean="0"/>
              <a:t>progress</a:t>
            </a:r>
          </a:p>
          <a:p>
            <a:r>
              <a:rPr lang="en-GB" sz="2600" dirty="0" smtClean="0"/>
              <a:t>science</a:t>
            </a:r>
          </a:p>
          <a:p>
            <a:r>
              <a:rPr lang="en-GB" sz="2600" dirty="0" smtClean="0"/>
              <a:t>democracy </a:t>
            </a:r>
            <a:r>
              <a:rPr lang="en-GB" sz="2600" dirty="0"/>
              <a:t>and free </a:t>
            </a:r>
            <a:r>
              <a:rPr lang="en-GB" sz="2600" dirty="0" smtClean="0"/>
              <a:t>enterprise</a:t>
            </a:r>
          </a:p>
          <a:p>
            <a:r>
              <a:rPr lang="en-GB" sz="2600" dirty="0" smtClean="0"/>
              <a:t>freedom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9933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Level 1 Context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3" y="0"/>
            <a:ext cx="8680537" cy="1315233"/>
          </a:xfrm>
        </p:spPr>
        <p:txBody>
          <a:bodyPr/>
          <a:lstStyle/>
          <a:p>
            <a:r>
              <a:rPr lang="en-US" sz="3200" dirty="0" smtClean="0">
                <a:solidFill>
                  <a:srgbClr val="DC9E1F"/>
                </a:solidFill>
              </a:rPr>
              <a:t>2. The individual Level: Social Identity Theory </a:t>
            </a:r>
            <a:r>
              <a:rPr lang="en-US" sz="2600" dirty="0" smtClean="0">
                <a:solidFill>
                  <a:schemeClr val="tx2"/>
                </a:solidFill>
              </a:rPr>
              <a:t>(Tajfel 1982; </a:t>
            </a:r>
            <a:r>
              <a:rPr lang="en-GB" sz="2600" dirty="0">
                <a:solidFill>
                  <a:schemeClr val="tx2"/>
                </a:solidFill>
              </a:rPr>
              <a:t>Côté and </a:t>
            </a:r>
            <a:r>
              <a:rPr lang="en-GB" sz="2600" dirty="0" smtClean="0">
                <a:solidFill>
                  <a:schemeClr val="tx2"/>
                </a:solidFill>
              </a:rPr>
              <a:t>Levine 2002)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5989" y="1691013"/>
            <a:ext cx="8254652" cy="4158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Group membership:</a:t>
            </a:r>
          </a:p>
          <a:p>
            <a:pPr marL="640080"/>
            <a:r>
              <a:rPr lang="en-GB" sz="2800" dirty="0" smtClean="0"/>
              <a:t>choosing the group</a:t>
            </a:r>
          </a:p>
          <a:p>
            <a:pPr marL="640080"/>
            <a:r>
              <a:rPr lang="en-GB" sz="2800" dirty="0" smtClean="0"/>
              <a:t>identifying with its norms &amp; attitudes</a:t>
            </a:r>
          </a:p>
          <a:p>
            <a:pPr marL="640080"/>
            <a:r>
              <a:rPr lang="en-GB" sz="2800" dirty="0" smtClean="0"/>
              <a:t>embedding self-concept in it</a:t>
            </a:r>
          </a:p>
          <a:p>
            <a:pPr marL="0" indent="0">
              <a:buNone/>
            </a:pPr>
            <a:r>
              <a:rPr lang="en-GB" sz="2800" dirty="0" smtClean="0"/>
              <a:t>Integration of personality, social interaction &amp; social structures:</a:t>
            </a:r>
          </a:p>
          <a:p>
            <a:pPr marL="640080"/>
            <a:r>
              <a:rPr lang="en-GB" sz="2800" dirty="0" smtClean="0"/>
              <a:t>guided by cultural and religious norms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82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117"/>
            <a:ext cx="7924800" cy="1143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Côté </a:t>
            </a:r>
            <a:r>
              <a:rPr lang="en-GB" dirty="0" smtClean="0">
                <a:solidFill>
                  <a:schemeClr val="tx2"/>
                </a:solidFill>
              </a:rPr>
              <a:t>&amp; </a:t>
            </a:r>
            <a:r>
              <a:rPr lang="en-GB" dirty="0">
                <a:solidFill>
                  <a:schemeClr val="tx2"/>
                </a:solidFill>
              </a:rPr>
              <a:t>Levine (2002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7" y="876822"/>
            <a:ext cx="8442541" cy="5398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9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Level 2: The individual Level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375" y="1081838"/>
            <a:ext cx="5130249" cy="46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77" y="124325"/>
            <a:ext cx="8580327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DC9E1F"/>
                </a:solidFill>
              </a:rPr>
              <a:t>3. Interpersonal Interactions</a:t>
            </a:r>
            <a:br>
              <a:rPr lang="en-US" sz="3600" dirty="0" smtClean="0">
                <a:solidFill>
                  <a:srgbClr val="DC9E1F"/>
                </a:solidFill>
              </a:rPr>
            </a:br>
            <a:r>
              <a:rPr lang="en-US" sz="3600" dirty="0" smtClean="0">
                <a:solidFill>
                  <a:srgbClr val="DC9E1F"/>
                </a:solidFill>
              </a:rPr>
              <a:t>(Blumer 1969; Goffman 1969)</a:t>
            </a:r>
            <a:endParaRPr lang="en-US" sz="36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199"/>
            <a:ext cx="7924800" cy="4362189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GB" sz="2800" dirty="0" smtClean="0"/>
              <a:t>Symbolic interaction (Blumer): meaningful use of symbols &amp; objects in one’s world in an interpretive process (embedded in family structure, tribal affiliations, status group norms)</a:t>
            </a:r>
          </a:p>
          <a:p>
            <a:pPr>
              <a:spcAft>
                <a:spcPts val="1800"/>
              </a:spcAft>
            </a:pPr>
            <a:r>
              <a:rPr lang="en-GB" sz="2800" dirty="0" smtClean="0"/>
              <a:t>Social interaction (Goffman): ritual performance of roles informed by values &amp; cultural norms </a:t>
            </a:r>
          </a:p>
          <a:p>
            <a:pPr marL="0" indent="0">
              <a:buNone/>
            </a:pPr>
            <a:r>
              <a:rPr lang="en-GB" sz="2800" dirty="0" smtClean="0"/>
              <a:t>Both operate through networks, role models &amp; mentors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39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068"/>
            <a:ext cx="7924800" cy="87676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510" y="2709468"/>
            <a:ext cx="1883528" cy="279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192" r="13038"/>
          <a:stretch/>
        </p:blipFill>
        <p:spPr>
          <a:xfrm>
            <a:off x="3289863" y="2709468"/>
            <a:ext cx="3555619" cy="2794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26235" y="5503468"/>
            <a:ext cx="227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Dr. Jawaher Al Mudhahki </a:t>
            </a:r>
          </a:p>
        </p:txBody>
      </p:sp>
      <p:sp>
        <p:nvSpPr>
          <p:cNvPr id="9" name="Rectangle 8"/>
          <p:cNvSpPr/>
          <p:nvPr/>
        </p:nvSpPr>
        <p:spPr>
          <a:xfrm>
            <a:off x="7339468" y="5503468"/>
            <a:ext cx="1594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Dr. </a:t>
            </a:r>
            <a:r>
              <a:rPr lang="en-US" dirty="0" smtClean="0"/>
              <a:t>Nada Hafadh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89863" y="1341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HRH Princess </a:t>
            </a:r>
            <a:r>
              <a:rPr lang="en-US" dirty="0"/>
              <a:t>Sabeeka bint Ibrahim Al Khalifa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95" y="1287068"/>
            <a:ext cx="29845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Level 3: Interpersonal Interaction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54" y="1061395"/>
            <a:ext cx="5107521" cy="47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90181"/>
            <a:ext cx="7924800" cy="4822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Social constructivism: org’s &amp; </a:t>
            </a:r>
            <a:r>
              <a:rPr lang="en-GB" sz="2800" dirty="0"/>
              <a:t>social institutions form out of people’s experiences, values, religious and cultural norms producing </a:t>
            </a:r>
            <a:r>
              <a:rPr lang="en-GB" sz="2800" dirty="0" smtClean="0"/>
              <a:t>org’l </a:t>
            </a:r>
            <a:r>
              <a:rPr lang="en-GB" sz="2800" dirty="0"/>
              <a:t>realities in interaction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Communal rationality (not ‘objective’ rationality)</a:t>
            </a:r>
          </a:p>
          <a:p>
            <a:r>
              <a:rPr lang="en-US" sz="2800" dirty="0" smtClean="0"/>
              <a:t>Produce realities (not observe ‘objective’ reality)</a:t>
            </a:r>
          </a:p>
          <a:p>
            <a:r>
              <a:rPr lang="en-US" sz="2800" dirty="0" smtClean="0"/>
              <a:t>Language is part of the construction (not means of representing or reflecting in ‘scientistic’ models)</a:t>
            </a:r>
          </a:p>
          <a:p>
            <a:r>
              <a:rPr lang="en-US" sz="2800" dirty="0" smtClean="0"/>
              <a:t>Multiculturation of meaning &amp; plurality of realities (not ‘narrative of progress’ in scientistic tradition)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2942" y="11591"/>
            <a:ext cx="8780746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DC9E1F"/>
                </a:solidFill>
              </a:rPr>
              <a:t>4. Organisational &amp; social institutions</a:t>
            </a:r>
            <a:br>
              <a:rPr lang="en-US" sz="3600" dirty="0" smtClean="0">
                <a:solidFill>
                  <a:srgbClr val="DC9E1F"/>
                </a:solidFill>
              </a:rPr>
            </a:br>
            <a:r>
              <a:rPr lang="en-US" sz="2800" dirty="0" smtClean="0">
                <a:solidFill>
                  <a:srgbClr val="DC9E1F"/>
                </a:solidFill>
              </a:rPr>
              <a:t>(Gergen 1994)</a:t>
            </a:r>
            <a:endParaRPr lang="en-US" sz="2800" dirty="0">
              <a:solidFill>
                <a:srgbClr val="DC9E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38" y="111799"/>
            <a:ext cx="8855902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DC9E1F"/>
                </a:solidFill>
              </a:rPr>
              <a:t>Construction of Women’s Leadership Roles</a:t>
            </a:r>
            <a:endParaRPr lang="en-US" sz="28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On </a:t>
            </a:r>
            <a:r>
              <a:rPr lang="en-GB" sz="2800" dirty="0" smtClean="0"/>
              <a:t>institution </a:t>
            </a:r>
            <a:r>
              <a:rPr lang="en-GB" sz="2800" dirty="0"/>
              <a:t>and </a:t>
            </a:r>
            <a:r>
              <a:rPr lang="en-GB" sz="2800" dirty="0" smtClean="0"/>
              <a:t>organisation level 2 domains providing </a:t>
            </a:r>
            <a:r>
              <a:rPr lang="en-GB" sz="2800" dirty="0"/>
              <a:t>for women in leadership roles: </a:t>
            </a:r>
            <a:endParaRPr lang="en-GB" sz="2800" dirty="0" smtClean="0"/>
          </a:p>
          <a:p>
            <a:pPr lvl="1">
              <a:buFont typeface="Wingdings" charset="2"/>
              <a:buChar char="ü"/>
            </a:pPr>
            <a:r>
              <a:rPr lang="en-GB" sz="2800" dirty="0" smtClean="0">
                <a:solidFill>
                  <a:srgbClr val="F0AC22"/>
                </a:solidFill>
              </a:rPr>
              <a:t> state </a:t>
            </a:r>
            <a:r>
              <a:rPr lang="en-GB" sz="2800" dirty="0">
                <a:solidFill>
                  <a:srgbClr val="F0AC22"/>
                </a:solidFill>
              </a:rPr>
              <a:t>level </a:t>
            </a:r>
            <a:r>
              <a:rPr lang="en-GB" sz="2800" dirty="0" smtClean="0">
                <a:solidFill>
                  <a:srgbClr val="F0AC22"/>
                </a:solidFill>
              </a:rPr>
              <a:t>- </a:t>
            </a:r>
            <a:r>
              <a:rPr lang="en-GB" sz="2800" dirty="0" smtClean="0"/>
              <a:t>laws</a:t>
            </a:r>
            <a:r>
              <a:rPr lang="en-GB" sz="2800" dirty="0"/>
              <a:t>, </a:t>
            </a:r>
            <a:r>
              <a:rPr lang="en-GB" sz="2800" dirty="0" smtClean="0"/>
              <a:t>policies &amp; </a:t>
            </a:r>
            <a:r>
              <a:rPr lang="en-GB" sz="2800" dirty="0"/>
              <a:t>programmes </a:t>
            </a:r>
            <a:r>
              <a:rPr lang="en-GB" sz="2800" dirty="0" smtClean="0"/>
              <a:t>support (educ, training) &amp; appointment of </a:t>
            </a:r>
            <a:r>
              <a:rPr lang="en-GB" sz="2800" dirty="0"/>
              <a:t>women for leadership </a:t>
            </a:r>
            <a:r>
              <a:rPr lang="en-GB" sz="2800" dirty="0" smtClean="0"/>
              <a:t>in </a:t>
            </a:r>
            <a:r>
              <a:rPr lang="en-GB" sz="2800" dirty="0"/>
              <a:t>formal and informal </a:t>
            </a:r>
            <a:r>
              <a:rPr lang="en-GB" sz="2800" dirty="0" smtClean="0"/>
              <a:t>ways </a:t>
            </a:r>
          </a:p>
          <a:p>
            <a:pPr lvl="1">
              <a:buFont typeface="Wingdings" charset="2"/>
              <a:buChar char="ü"/>
            </a:pPr>
            <a:r>
              <a:rPr lang="en-GB" sz="2800" dirty="0" smtClean="0">
                <a:solidFill>
                  <a:srgbClr val="F0AC22"/>
                </a:solidFill>
              </a:rPr>
              <a:t> organisation </a:t>
            </a:r>
            <a:r>
              <a:rPr lang="en-GB" sz="2800" dirty="0">
                <a:solidFill>
                  <a:srgbClr val="F0AC22"/>
                </a:solidFill>
              </a:rPr>
              <a:t>level </a:t>
            </a:r>
            <a:r>
              <a:rPr lang="en-GB" sz="2800" dirty="0" smtClean="0">
                <a:solidFill>
                  <a:srgbClr val="F0AC22"/>
                </a:solidFill>
              </a:rPr>
              <a:t>- </a:t>
            </a:r>
            <a:r>
              <a:rPr lang="en-GB" sz="2800" dirty="0" smtClean="0"/>
              <a:t>formal policies, informal </a:t>
            </a:r>
            <a:r>
              <a:rPr lang="en-GB" sz="2800" dirty="0"/>
              <a:t>practices, </a:t>
            </a:r>
            <a:r>
              <a:rPr lang="en-GB" sz="2800" dirty="0" smtClean="0"/>
              <a:t>supportive org culture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41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DC9E1F"/>
                </a:solidFill>
              </a:rPr>
              <a:t>Conclusion: Another  path?</a:t>
            </a:r>
            <a:endParaRPr lang="en-US" sz="40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78904"/>
            <a:ext cx="7924800" cy="3836096"/>
          </a:xfrm>
        </p:spPr>
        <p:txBody>
          <a:bodyPr>
            <a:noAutofit/>
          </a:bodyPr>
          <a:lstStyle/>
          <a:p>
            <a:r>
              <a:rPr lang="en-GB" sz="2800" dirty="0"/>
              <a:t>Fox, Mourtada-Sabbah </a:t>
            </a:r>
            <a:r>
              <a:rPr lang="en-GB" sz="2800" dirty="0" smtClean="0"/>
              <a:t>&amp; </a:t>
            </a:r>
            <a:r>
              <a:rPr lang="en-GB" sz="2800" dirty="0"/>
              <a:t>Al-</a:t>
            </a:r>
            <a:r>
              <a:rPr lang="en-GB" sz="2800" dirty="0" err="1"/>
              <a:t>Mutawa</a:t>
            </a:r>
            <a:r>
              <a:rPr lang="en-GB" sz="2800" dirty="0"/>
              <a:t> (2006</a:t>
            </a:r>
            <a:r>
              <a:rPr lang="en-GB" sz="2800" dirty="0" smtClean="0"/>
              <a:t>): “The </a:t>
            </a:r>
            <a:r>
              <a:rPr lang="en-GB" sz="2800" dirty="0"/>
              <a:t>Arab Gulf region: Traditionalism globalized or globalization traditionalized</a:t>
            </a:r>
            <a:r>
              <a:rPr lang="en-GB" sz="2800" dirty="0" smtClean="0"/>
              <a:t>?”</a:t>
            </a:r>
          </a:p>
          <a:p>
            <a:r>
              <a:rPr lang="en-GB" sz="2800" dirty="0" smtClean="0"/>
              <a:t>conceptualising </a:t>
            </a:r>
            <a:r>
              <a:rPr lang="en-GB" sz="2800" dirty="0"/>
              <a:t>leadership </a:t>
            </a:r>
            <a:r>
              <a:rPr lang="en-GB" sz="2800" dirty="0" smtClean="0"/>
              <a:t>identity </a:t>
            </a:r>
            <a:r>
              <a:rPr lang="en-GB" sz="2800" dirty="0"/>
              <a:t>formation for women </a:t>
            </a:r>
            <a:r>
              <a:rPr lang="en-GB" sz="2800" dirty="0" smtClean="0"/>
              <a:t>that conserves cultural &amp; religious norms and values while modernising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27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268"/>
            <a:ext cx="9144000" cy="69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2838" y="964505"/>
            <a:ext cx="8793272" cy="5561556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Theoretical: leadership identity formation incorporating context, psycho-social models, symbolic/social interactionism &amp; social constructivist organisation</a:t>
            </a:r>
          </a:p>
          <a:p>
            <a:r>
              <a:rPr lang="en-GB" sz="2800" dirty="0" smtClean="0"/>
              <a:t>Research: stronger </a:t>
            </a:r>
            <a:r>
              <a:rPr lang="en-GB" sz="2800" dirty="0"/>
              <a:t>role for </a:t>
            </a:r>
            <a:r>
              <a:rPr lang="en-GB" sz="2800" dirty="0" smtClean="0"/>
              <a:t>interpretive, </a:t>
            </a:r>
            <a:r>
              <a:rPr lang="en-GB" sz="2800" dirty="0"/>
              <a:t>critical </a:t>
            </a:r>
            <a:r>
              <a:rPr lang="en-GB" sz="2800" dirty="0" smtClean="0"/>
              <a:t>theory &amp; postcolonial approaches - focus </a:t>
            </a:r>
            <a:r>
              <a:rPr lang="en-GB" sz="2800" dirty="0"/>
              <a:t>on meaning construction (hermeneutics), experiential dimensions (phenomenology</a:t>
            </a:r>
            <a:r>
              <a:rPr lang="en-GB" sz="2800" dirty="0" smtClean="0"/>
              <a:t>), cultural </a:t>
            </a:r>
            <a:r>
              <a:rPr lang="en-GB" sz="2800" dirty="0"/>
              <a:t>practices (</a:t>
            </a:r>
            <a:r>
              <a:rPr lang="en-GB" sz="2800" dirty="0" smtClean="0"/>
              <a:t>ethnography &amp; historiography); </a:t>
            </a:r>
            <a:r>
              <a:rPr lang="en-GB" sz="2800" cap="small" dirty="0" smtClean="0"/>
              <a:t>AND</a:t>
            </a:r>
            <a:r>
              <a:rPr lang="en-GB" sz="2800" dirty="0" smtClean="0"/>
              <a:t> indigenous research methods</a:t>
            </a:r>
            <a:endParaRPr lang="en-GB" sz="2800" dirty="0"/>
          </a:p>
          <a:p>
            <a:r>
              <a:rPr lang="en-GB" sz="2800" dirty="0" smtClean="0"/>
              <a:t>Professional development: </a:t>
            </a:r>
            <a:r>
              <a:rPr lang="en-GB" sz="2800" dirty="0"/>
              <a:t>models and </a:t>
            </a:r>
            <a:r>
              <a:rPr lang="en-GB" sz="2800" dirty="0" smtClean="0"/>
              <a:t>training including authentic </a:t>
            </a:r>
            <a:r>
              <a:rPr lang="en-GB" sz="2800" dirty="0"/>
              <a:t>cultural </a:t>
            </a:r>
            <a:r>
              <a:rPr lang="en-GB" sz="2800" dirty="0" smtClean="0"/>
              <a:t>factors (not extracted ‘objective’ variables)</a:t>
            </a:r>
            <a:endParaRPr lang="en-GB" sz="2800" dirty="0"/>
          </a:p>
          <a:p>
            <a:r>
              <a:rPr lang="en-GB" sz="2800" dirty="0" smtClean="0"/>
              <a:t>Graduate programmes: include international </a:t>
            </a:r>
            <a:r>
              <a:rPr lang="en-GB" sz="2800" dirty="0"/>
              <a:t>material </a:t>
            </a:r>
            <a:r>
              <a:rPr lang="en-GB" sz="2800" cap="small" dirty="0" smtClean="0"/>
              <a:t>AND</a:t>
            </a:r>
            <a:r>
              <a:rPr lang="en-GB" sz="2800" dirty="0" smtClean="0"/>
              <a:t> </a:t>
            </a:r>
            <a:r>
              <a:rPr lang="en-GB" sz="2800" dirty="0"/>
              <a:t>local and regional knowledge; </a:t>
            </a:r>
            <a:r>
              <a:rPr lang="en-GB" sz="2800" dirty="0" smtClean="0"/>
              <a:t>grounded in comparative </a:t>
            </a:r>
            <a:r>
              <a:rPr lang="en-GB" sz="2800" dirty="0"/>
              <a:t>and cross-cultural studies</a:t>
            </a:r>
            <a:r>
              <a:rPr lang="en-GB" sz="2800" dirty="0" smtClean="0"/>
              <a:t>.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1591"/>
            <a:ext cx="7924800" cy="802601"/>
          </a:xfrm>
        </p:spPr>
        <p:txBody>
          <a:bodyPr/>
          <a:lstStyle/>
          <a:p>
            <a:r>
              <a:rPr lang="en-US" sz="4000" dirty="0" smtClean="0">
                <a:solidFill>
                  <a:srgbClr val="DC9E1F"/>
                </a:solidFill>
              </a:rPr>
              <a:t>Implications</a:t>
            </a:r>
            <a:endParaRPr lang="en-US" sz="4000" dirty="0">
              <a:solidFill>
                <a:srgbClr val="DC9E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Any Questions?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51000"/>
            <a:ext cx="7924800" cy="39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77" y="99273"/>
            <a:ext cx="8208723" cy="965439"/>
          </a:xfrm>
        </p:spPr>
        <p:txBody>
          <a:bodyPr/>
          <a:lstStyle/>
          <a:p>
            <a:r>
              <a:rPr lang="en-US" sz="4400" dirty="0" smtClean="0">
                <a:solidFill>
                  <a:srgbClr val="F0AC22"/>
                </a:solidFill>
              </a:rPr>
              <a:t>Gaps in the </a:t>
            </a:r>
            <a:r>
              <a:rPr lang="en-US" sz="4400" dirty="0" smtClean="0">
                <a:solidFill>
                  <a:schemeClr val="tx2"/>
                </a:solidFill>
              </a:rPr>
              <a:t>literature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5677" y="1277655"/>
            <a:ext cx="8417490" cy="48350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 smtClean="0"/>
              <a:t>Lack of documentation:</a:t>
            </a:r>
          </a:p>
          <a:p>
            <a:r>
              <a:rPr lang="en-GB" sz="3200" dirty="0" smtClean="0"/>
              <a:t>More women in </a:t>
            </a:r>
            <a:r>
              <a:rPr lang="en-GB" sz="3200" dirty="0"/>
              <a:t>senior organisational </a:t>
            </a:r>
            <a:r>
              <a:rPr lang="en-GB" sz="3200" dirty="0" smtClean="0"/>
              <a:t>&amp; </a:t>
            </a:r>
            <a:r>
              <a:rPr lang="en-GB" sz="3200" dirty="0"/>
              <a:t>community </a:t>
            </a:r>
            <a:r>
              <a:rPr lang="en-GB" sz="3200" dirty="0" smtClean="0"/>
              <a:t>positions</a:t>
            </a:r>
          </a:p>
          <a:p>
            <a:r>
              <a:rPr lang="en-GB" sz="3200" dirty="0" smtClean="0"/>
              <a:t>Roles in </a:t>
            </a:r>
            <a:r>
              <a:rPr lang="en-GB" sz="3200" dirty="0"/>
              <a:t>reshaping social </a:t>
            </a:r>
            <a:r>
              <a:rPr lang="en-GB" sz="3200" dirty="0" smtClean="0"/>
              <a:t>institutions </a:t>
            </a:r>
          </a:p>
          <a:p>
            <a:r>
              <a:rPr lang="en-GB" sz="3200" dirty="0" smtClean="0"/>
              <a:t>Provision of role models &amp; mentoring  </a:t>
            </a:r>
          </a:p>
          <a:p>
            <a:pPr marL="0" indent="0">
              <a:buNone/>
            </a:pPr>
            <a:r>
              <a:rPr lang="en-GB" sz="3200" dirty="0" smtClean="0"/>
              <a:t>Analysis:</a:t>
            </a:r>
            <a:endParaRPr lang="en-GB" sz="3200" dirty="0"/>
          </a:p>
          <a:p>
            <a:r>
              <a:rPr lang="en-GB" sz="3200" dirty="0" smtClean="0"/>
              <a:t>Most </a:t>
            </a:r>
            <a:r>
              <a:rPr lang="en-GB" sz="3200" dirty="0"/>
              <a:t>‘Western’ leadership models </a:t>
            </a:r>
            <a:r>
              <a:rPr lang="en-GB" sz="3200" dirty="0" smtClean="0"/>
              <a:t>biased towards other societal/cultural values &amp; arrangements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30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10935" y="1553228"/>
            <a:ext cx="8193233" cy="504412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sz="2200" dirty="0"/>
              <a:t>Women’s/Feminist (Kanter, Gemmill &amp; </a:t>
            </a:r>
            <a:r>
              <a:rPr lang="en-GB" sz="2200" dirty="0" smtClean="0"/>
              <a:t>Oakley;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200" dirty="0"/>
              <a:t> </a:t>
            </a:r>
            <a:r>
              <a:rPr lang="en-GB" sz="2200" dirty="0" smtClean="0"/>
              <a:t>    Carli </a:t>
            </a:r>
            <a:r>
              <a:rPr lang="en-GB" sz="2200" dirty="0"/>
              <a:t>&amp; Eagly) </a:t>
            </a:r>
            <a:r>
              <a:rPr lang="en-GB" sz="2200" dirty="0" smtClean="0"/>
              <a:t>                                                                    1970s+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Contingency (Fiedler, House)                                       1960s/70s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Theory X &amp; Y (McGregor)                                                   1960s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Situational (Stogdill, Hersey &amp; Blanchard)                    1950s/70s</a:t>
            </a:r>
            <a:endParaRPr lang="en-GB" sz="2200" dirty="0"/>
          </a:p>
          <a:p>
            <a:pPr>
              <a:spcAft>
                <a:spcPts val="0"/>
              </a:spcAft>
            </a:pPr>
            <a:r>
              <a:rPr lang="en-GB" sz="2200" dirty="0" smtClean="0"/>
              <a:t>Power Relations (French &amp; Raven)                                    1950s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Motivation Theory (Herzberg)                                             1950s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Behavioural Theory (Stogdill, Katz)                               1940/60s</a:t>
            </a:r>
          </a:p>
          <a:p>
            <a:pPr>
              <a:spcAft>
                <a:spcPts val="0"/>
              </a:spcAft>
            </a:pPr>
            <a:r>
              <a:rPr lang="en-GB" sz="2200" dirty="0"/>
              <a:t>Needs Theories (Maslow)                                      </a:t>
            </a:r>
            <a:r>
              <a:rPr lang="en-GB" sz="2200" dirty="0" smtClean="0"/>
              <a:t>             </a:t>
            </a:r>
            <a:r>
              <a:rPr lang="en-GB" sz="2200" dirty="0"/>
              <a:t>1940s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Styles </a:t>
            </a:r>
            <a:r>
              <a:rPr lang="en-GB" sz="2200" dirty="0"/>
              <a:t>(laissez-faire to autocratic) (Lewin)          </a:t>
            </a:r>
            <a:r>
              <a:rPr lang="en-GB" sz="2200" dirty="0" smtClean="0"/>
              <a:t>                 </a:t>
            </a:r>
            <a:r>
              <a:rPr lang="en-GB" sz="2200" dirty="0"/>
              <a:t>1940s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Trait Theory (Mann)                                                            1920s</a:t>
            </a: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750"/>
            <a:ext cx="8928992" cy="1251853"/>
          </a:xfrm>
        </p:spPr>
        <p:txBody>
          <a:bodyPr/>
          <a:lstStyle/>
          <a:p>
            <a:r>
              <a:rPr lang="en-GB" sz="3600" dirty="0" smtClean="0">
                <a:solidFill>
                  <a:schemeClr val="tx2"/>
                </a:solidFill>
              </a:rPr>
              <a:t>Proliferation of partial leadership Theories </a:t>
            </a:r>
            <a:r>
              <a:rPr lang="en-GB" sz="2800" dirty="0" smtClean="0">
                <a:solidFill>
                  <a:schemeClr val="tx2"/>
                </a:solidFill>
              </a:rPr>
              <a:t>(representative)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8342708" y="1436516"/>
            <a:ext cx="484632" cy="44644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8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07504" y="1644341"/>
            <a:ext cx="8640960" cy="483161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sz="2200" dirty="0"/>
              <a:t>Leadership as an Art (Depree)                </a:t>
            </a:r>
            <a:r>
              <a:rPr lang="en-GB" sz="2200" dirty="0" smtClean="0"/>
              <a:t>                                   </a:t>
            </a:r>
            <a:r>
              <a:rPr lang="en-GB" sz="2200" dirty="0"/>
              <a:t>1980s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Distributed </a:t>
            </a:r>
            <a:r>
              <a:rPr lang="en-GB" sz="2200" dirty="0"/>
              <a:t>(Brown &amp; Hosking)  </a:t>
            </a:r>
            <a:r>
              <a:rPr lang="en-GB" sz="2200" dirty="0" smtClean="0"/>
              <a:t>                                                 </a:t>
            </a:r>
            <a:r>
              <a:rPr lang="en-GB" sz="2200" dirty="0"/>
              <a:t>1980s</a:t>
            </a:r>
          </a:p>
          <a:p>
            <a:pPr>
              <a:spcAft>
                <a:spcPts val="0"/>
              </a:spcAft>
            </a:pPr>
            <a:r>
              <a:rPr lang="en-GB" sz="2200" dirty="0"/>
              <a:t>Organisational Culture (Schein)             </a:t>
            </a:r>
            <a:r>
              <a:rPr lang="en-GB" sz="2200" dirty="0" smtClean="0"/>
              <a:t>                                    </a:t>
            </a:r>
            <a:r>
              <a:rPr lang="en-GB" sz="2200" dirty="0"/>
              <a:t>1980s</a:t>
            </a:r>
          </a:p>
          <a:p>
            <a:pPr>
              <a:spcAft>
                <a:spcPts val="0"/>
              </a:spcAft>
            </a:pPr>
            <a:r>
              <a:rPr lang="en-GB" sz="2200" dirty="0"/>
              <a:t>Theory Z (Japanese/US Blend) (Ouchi)                    </a:t>
            </a:r>
            <a:r>
              <a:rPr lang="en-GB" sz="2200" dirty="0" smtClean="0"/>
              <a:t>                 1980s</a:t>
            </a:r>
          </a:p>
          <a:p>
            <a:pPr>
              <a:spcAft>
                <a:spcPts val="0"/>
              </a:spcAft>
            </a:pPr>
            <a:r>
              <a:rPr lang="en-GB" sz="2200" dirty="0"/>
              <a:t>Personality/Disorders (Kets de Vries</a:t>
            </a:r>
            <a:r>
              <a:rPr lang="en-GB" sz="2200" dirty="0" smtClean="0"/>
              <a:t>)                                        1980s+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Servant </a:t>
            </a:r>
            <a:r>
              <a:rPr lang="en-GB" sz="2200" dirty="0"/>
              <a:t>Leadership (Greenleaf</a:t>
            </a:r>
            <a:r>
              <a:rPr lang="en-GB" sz="2200" dirty="0" smtClean="0"/>
              <a:t>)                                                 1970s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Charismatic (House, Shamir, Conger &amp; Kanungo)               1970s/1990s</a:t>
            </a:r>
            <a:endParaRPr lang="en-GB" sz="2200" dirty="0"/>
          </a:p>
          <a:p>
            <a:pPr>
              <a:spcAft>
                <a:spcPts val="0"/>
              </a:spcAft>
            </a:pPr>
            <a:r>
              <a:rPr lang="en-GB" sz="2200" dirty="0" smtClean="0"/>
              <a:t>Transformational/Full Range </a:t>
            </a:r>
            <a:r>
              <a:rPr lang="en-GB" sz="2200" dirty="0"/>
              <a:t>(Bass &amp; Avolio</a:t>
            </a:r>
            <a:r>
              <a:rPr lang="en-GB" sz="2200" dirty="0" smtClean="0"/>
              <a:t>)                       1980s/90s</a:t>
            </a:r>
            <a:endParaRPr lang="en-GB" sz="2200" dirty="0"/>
          </a:p>
          <a:p>
            <a:pPr>
              <a:spcAft>
                <a:spcPts val="0"/>
              </a:spcAft>
            </a:pPr>
            <a:r>
              <a:rPr lang="en-GB" sz="2200" dirty="0" smtClean="0"/>
              <a:t>Normative Decision-making </a:t>
            </a:r>
            <a:r>
              <a:rPr lang="en-GB" sz="2200" dirty="0"/>
              <a:t>(Vroom &amp; Yetton) </a:t>
            </a:r>
            <a:r>
              <a:rPr lang="en-GB" sz="2200" dirty="0" smtClean="0"/>
              <a:t>                          </a:t>
            </a:r>
            <a:r>
              <a:rPr lang="en-GB" sz="2200" dirty="0"/>
              <a:t>1970s</a:t>
            </a:r>
          </a:p>
          <a:p>
            <a:pPr>
              <a:spcAft>
                <a:spcPts val="0"/>
              </a:spcAft>
            </a:pPr>
            <a:r>
              <a:rPr lang="en-GB" sz="2200" dirty="0"/>
              <a:t>Transactional/Transforming (Burns)            </a:t>
            </a:r>
            <a:r>
              <a:rPr lang="en-GB" sz="2200" dirty="0" smtClean="0"/>
              <a:t>                               </a:t>
            </a:r>
            <a:r>
              <a:rPr lang="en-GB" sz="2200" dirty="0"/>
              <a:t>1970s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Manager/Leader Distinction (Bennis)                                         1970s </a:t>
            </a: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-5547"/>
            <a:ext cx="7756263" cy="832265"/>
          </a:xfrm>
        </p:spPr>
        <p:txBody>
          <a:bodyPr/>
          <a:lstStyle/>
          <a:p>
            <a:r>
              <a:rPr lang="en-GB" sz="3600" dirty="0" smtClean="0">
                <a:solidFill>
                  <a:schemeClr val="tx2"/>
                </a:solidFill>
              </a:rPr>
              <a:t>Leadership Theories Cont.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8605417" y="1437627"/>
            <a:ext cx="484632" cy="44644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5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555642"/>
            <a:ext cx="8748464" cy="488191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sz="2200" dirty="0" smtClean="0"/>
              <a:t>Toxic (Kellerman</a:t>
            </a:r>
            <a:r>
              <a:rPr lang="en-GB" sz="2200" dirty="0"/>
              <a:t>, Kets de Vries, </a:t>
            </a:r>
            <a:r>
              <a:rPr lang="en-GB" sz="2200" dirty="0" smtClean="0"/>
              <a:t>Lipman-Blumen)              1990s/2000s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Cross-cultural </a:t>
            </a:r>
            <a:r>
              <a:rPr lang="en-GB" sz="2200" dirty="0"/>
              <a:t>(Hofstede, Trompenaars, </a:t>
            </a:r>
            <a:r>
              <a:rPr lang="en-GB" sz="2200" dirty="0" smtClean="0"/>
              <a:t>GLOBE</a:t>
            </a:r>
            <a:r>
              <a:rPr lang="en-GB" sz="2200" dirty="0"/>
              <a:t>)        </a:t>
            </a:r>
            <a:r>
              <a:rPr lang="en-GB" sz="2200" dirty="0" smtClean="0"/>
              <a:t>            </a:t>
            </a:r>
            <a:r>
              <a:rPr lang="en-GB" sz="2200" dirty="0"/>
              <a:t>1990s+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Adaptive Change Model (Heifetz)                                            1990s+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Relational/Identity </a:t>
            </a:r>
            <a:r>
              <a:rPr lang="en-GB" sz="2200" dirty="0"/>
              <a:t>Model (Komives)                       </a:t>
            </a:r>
            <a:r>
              <a:rPr lang="en-GB" sz="2200" dirty="0" smtClean="0"/>
              <a:t>                  </a:t>
            </a:r>
            <a:r>
              <a:rPr lang="en-GB" sz="2200" dirty="0"/>
              <a:t>1990s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Spiritual </a:t>
            </a:r>
            <a:r>
              <a:rPr lang="en-GB" sz="2200" dirty="0"/>
              <a:t>(</a:t>
            </a:r>
            <a:r>
              <a:rPr lang="en-GB" sz="2200" dirty="0" smtClean="0"/>
              <a:t>Fairholm, Fry)                                                            1990s+</a:t>
            </a:r>
            <a:endParaRPr lang="en-GB" sz="2200" dirty="0"/>
          </a:p>
          <a:p>
            <a:pPr>
              <a:spcAft>
                <a:spcPts val="0"/>
              </a:spcAft>
            </a:pPr>
            <a:r>
              <a:rPr lang="en-GB" sz="2200" dirty="0"/>
              <a:t>Creative (Parnes-Osborn)                                </a:t>
            </a:r>
            <a:r>
              <a:rPr lang="en-GB" sz="2200" dirty="0" smtClean="0"/>
              <a:t>                         1990s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Exemplary Model (Kouzes &amp; Posner)                                        1990s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Leading Change (Kotter)                                                           1990s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Authentic (Bennis)                                                                     1980s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Tasks/Group </a:t>
            </a:r>
            <a:r>
              <a:rPr lang="en-GB" sz="2200" dirty="0"/>
              <a:t>(Gardner</a:t>
            </a:r>
            <a:r>
              <a:rPr lang="en-GB" sz="2200" dirty="0" smtClean="0"/>
              <a:t>)                                                              1980s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Visionary (Sashkin)                                                                    1980s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2031"/>
            <a:ext cx="8575820" cy="1054250"/>
          </a:xfrm>
        </p:spPr>
        <p:txBody>
          <a:bodyPr/>
          <a:lstStyle/>
          <a:p>
            <a:r>
              <a:rPr lang="en-GB" sz="4000" dirty="0" smtClean="0">
                <a:solidFill>
                  <a:schemeClr val="tx2"/>
                </a:solidFill>
              </a:rPr>
              <a:t>Newer Theories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8581515" y="1374837"/>
            <a:ext cx="484632" cy="44644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0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62866" y="1139869"/>
            <a:ext cx="8265241" cy="502844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sz="2200" dirty="0"/>
              <a:t>Diversity (Eagly, Chin)                                                 </a:t>
            </a:r>
            <a:r>
              <a:rPr lang="en-GB" sz="2200" dirty="0" smtClean="0"/>
              <a:t>         </a:t>
            </a:r>
            <a:r>
              <a:rPr lang="en-GB" sz="2200" dirty="0"/>
              <a:t>2010s</a:t>
            </a:r>
            <a:endParaRPr lang="en-GB" sz="2200" dirty="0" smtClean="0"/>
          </a:p>
          <a:p>
            <a:pPr>
              <a:spcAft>
                <a:spcPts val="0"/>
              </a:spcAft>
            </a:pPr>
            <a:r>
              <a:rPr lang="en-GB" sz="2200" dirty="0" smtClean="0"/>
              <a:t>Strategic  (Finkelstein, Boal)                                                2000s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Ideological (Strange &amp; Mumford)                                          2000s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Social Network (Balkundi &amp; Kilduff)                                      2000s</a:t>
            </a:r>
            <a:endParaRPr lang="en-GB" sz="2200" dirty="0"/>
          </a:p>
          <a:p>
            <a:pPr>
              <a:spcAft>
                <a:spcPts val="0"/>
              </a:spcAft>
            </a:pPr>
            <a:r>
              <a:rPr lang="en-GB" sz="2200" dirty="0" smtClean="0"/>
              <a:t>Cognitive Abilities (Lord, Hall, Mumford)                              2000s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Ethical/Moral </a:t>
            </a:r>
            <a:r>
              <a:rPr lang="en-GB" sz="2200" dirty="0"/>
              <a:t>(Ciulla)                                     </a:t>
            </a:r>
            <a:r>
              <a:rPr lang="en-GB" sz="2200" dirty="0" smtClean="0"/>
              <a:t>                       </a:t>
            </a:r>
            <a:r>
              <a:rPr lang="en-GB" sz="2200" dirty="0"/>
              <a:t>2000s </a:t>
            </a:r>
            <a:endParaRPr lang="en-GB" sz="2200" dirty="0" smtClean="0"/>
          </a:p>
          <a:p>
            <a:pPr>
              <a:spcAft>
                <a:spcPts val="0"/>
              </a:spcAft>
            </a:pPr>
            <a:r>
              <a:rPr lang="en-GB" sz="2200" dirty="0" smtClean="0"/>
              <a:t>E-Leadership/Virtual teams (Zigurs)                                     2000s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Team-based (Hill)                                                                 2000s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Shared (Pearce, Conger)                                                1990s/2000s</a:t>
            </a:r>
            <a:endParaRPr lang="en-GB" sz="2200" dirty="0"/>
          </a:p>
          <a:p>
            <a:pPr>
              <a:spcAft>
                <a:spcPts val="0"/>
              </a:spcAft>
            </a:pPr>
            <a:r>
              <a:rPr lang="en-GB" sz="2200" dirty="0" smtClean="0"/>
              <a:t>Follower Studies (Kellerman, Shamir)                                  2000s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Complexity (Uhl-Bien</a:t>
            </a:r>
            <a:r>
              <a:rPr lang="en-GB" sz="2200" dirty="0"/>
              <a:t>, </a:t>
            </a:r>
            <a:r>
              <a:rPr lang="en-GB" sz="2200" dirty="0" smtClean="0"/>
              <a:t>Marion &amp; McKelvey)                          2000s</a:t>
            </a:r>
          </a:p>
          <a:p>
            <a:pPr>
              <a:spcAft>
                <a:spcPts val="0"/>
              </a:spcAft>
            </a:pPr>
            <a:r>
              <a:rPr lang="en-GB" sz="2200" dirty="0" smtClean="0"/>
              <a:t>Authentic  (Luthans, Avolio, Gardner)                                   2000s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901874"/>
          </a:xfrm>
        </p:spPr>
        <p:txBody>
          <a:bodyPr/>
          <a:lstStyle/>
          <a:p>
            <a:r>
              <a:rPr lang="en-GB" sz="3600" dirty="0" smtClean="0">
                <a:solidFill>
                  <a:schemeClr val="tx2"/>
                </a:solidFill>
              </a:rPr>
              <a:t>Turn-of-the-Century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8428107" y="1139869"/>
            <a:ext cx="484632" cy="44644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3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67544" y="1143000"/>
            <a:ext cx="4104456" cy="4878288"/>
          </a:xfrm>
          <a:prstGeom prst="rect">
            <a:avLst/>
          </a:prstGeom>
          <a:solidFill>
            <a:srgbClr val="008B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72000" y="1143000"/>
            <a:ext cx="4176464" cy="4878288"/>
          </a:xfrm>
          <a:prstGeom prst="rect">
            <a:avLst/>
          </a:prstGeom>
          <a:solidFill>
            <a:srgbClr val="008B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520" y="5796"/>
            <a:ext cx="8640960" cy="1066800"/>
          </a:xfrm>
          <a:noFill/>
          <a:ln>
            <a:noFill/>
            <a:miter lim="800000"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b" anchorCtr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/>
                <a:cs typeface="Times New Roman"/>
              </a:rPr>
              <a:t>Leadership in </a:t>
            </a:r>
            <a:r>
              <a:rPr lang="en-US" sz="4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Islam</a:t>
            </a:r>
            <a:br>
              <a:rPr lang="en-US" sz="44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(Eman ElKaleh &amp; E. A. Samier, 2013)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" name="Picture 11" descr="64H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8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473"/>
          <a:stretch/>
        </p:blipFill>
        <p:spPr>
          <a:xfrm>
            <a:off x="2685415" y="1371600"/>
            <a:ext cx="1886585" cy="37338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96720" y="1959223"/>
            <a:ext cx="1859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Compassion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2971800"/>
            <a:ext cx="1424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Patience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8013" y="4126422"/>
            <a:ext cx="198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Empathy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6466" y="5084618"/>
            <a:ext cx="294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Shura / </a:t>
            </a:r>
            <a:r>
              <a:rPr lang="en-US" sz="2400" dirty="0" smtClean="0">
                <a:latin typeface="Times New Roman"/>
                <a:cs typeface="Times New Roman"/>
              </a:rPr>
              <a:t>Consultation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6606" y="4343399"/>
            <a:ext cx="228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Kindness (</a:t>
            </a:r>
            <a:r>
              <a:rPr lang="en-US" sz="2400" i="1" dirty="0" smtClean="0">
                <a:latin typeface="Times New Roman"/>
                <a:cs typeface="Times New Roman"/>
              </a:rPr>
              <a:t>ihsan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4950" y="3007667"/>
            <a:ext cx="153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Justice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6606" y="1648691"/>
            <a:ext cx="198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Honesty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2544" y="1187026"/>
            <a:ext cx="1532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Tolerance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1" name="Picture 20" descr="64H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8000"/>
            <a:duotone>
              <a:prstClr val="black"/>
              <a:srgbClr val="C4000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944"/>
          <a:stretch/>
        </p:blipFill>
        <p:spPr>
          <a:xfrm>
            <a:off x="4572000" y="1371600"/>
            <a:ext cx="1744606" cy="37338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 rot="16200000">
            <a:off x="3360676" y="2979676"/>
            <a:ext cx="1656184" cy="5386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900" b="1" dirty="0" smtClean="0">
                <a:ln/>
                <a:solidFill>
                  <a:schemeClr val="bg1"/>
                </a:solidFill>
                <a:latin typeface="Times New Roman"/>
                <a:cs typeface="Times New Roman"/>
              </a:rPr>
              <a:t>Servant</a:t>
            </a:r>
            <a:endParaRPr lang="en-US" sz="2900" b="1" dirty="0">
              <a:ln/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4205634" y="3109568"/>
            <a:ext cx="1499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Guardian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324600"/>
            <a:ext cx="381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4BE709B0-F409-1347-80F1-72A9BDD052B2}" type="slidenum">
              <a:rPr lang="en-US" sz="1200">
                <a:solidFill>
                  <a:schemeClr val="bg1"/>
                </a:solidFill>
                <a:latin typeface="Calibri" charset="0"/>
              </a:rPr>
              <a:pPr algn="ctr" eaLnBrk="1" hangingPunct="1"/>
              <a:t>8</a:t>
            </a:fld>
            <a:endParaRPr lang="en-US" sz="12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6021288"/>
            <a:ext cx="7315200" cy="557095"/>
          </a:xfrm>
          <a:prstGeom prst="rect">
            <a:avLst/>
          </a:prstGeom>
          <a:solidFill>
            <a:srgbClr val="008B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Builds </a:t>
            </a:r>
            <a:r>
              <a:rPr lang="en-US" sz="2000" dirty="0">
                <a:solidFill>
                  <a:schemeClr val="tx1"/>
                </a:solidFill>
              </a:rPr>
              <a:t>on </a:t>
            </a:r>
            <a:r>
              <a:rPr lang="en-US" sz="2000" dirty="0" smtClean="0">
                <a:solidFill>
                  <a:schemeClr val="tx1"/>
                </a:solidFill>
              </a:rPr>
              <a:t>work </a:t>
            </a:r>
            <a:r>
              <a:rPr lang="en-US" sz="2000" dirty="0">
                <a:solidFill>
                  <a:schemeClr val="tx1"/>
                </a:solidFill>
              </a:rPr>
              <a:t>of Ali 2005, Beeken &amp; Badawi 1999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"/>
            <a:ext cx="8640960" cy="1252602"/>
          </a:xfrm>
        </p:spPr>
        <p:txBody>
          <a:bodyPr/>
          <a:lstStyle/>
          <a:p>
            <a:r>
              <a:rPr lang="en-GB" sz="3600" dirty="0" smtClean="0">
                <a:solidFill>
                  <a:schemeClr val="tx2"/>
                </a:solidFill>
              </a:rPr>
              <a:t>Limitations of Western Models</a:t>
            </a:r>
            <a:br>
              <a:rPr lang="en-GB" sz="3600" dirty="0" smtClean="0">
                <a:solidFill>
                  <a:schemeClr val="tx2"/>
                </a:solidFill>
              </a:rPr>
            </a:br>
            <a:r>
              <a:rPr lang="en-GB" sz="2800" dirty="0" smtClean="0">
                <a:solidFill>
                  <a:schemeClr val="tx2"/>
                </a:solidFill>
              </a:rPr>
              <a:t>(GLOBE studies)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0937" y="1352811"/>
            <a:ext cx="8441544" cy="50660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600" b="1" dirty="0" smtClean="0"/>
              <a:t>1</a:t>
            </a:r>
            <a:r>
              <a:rPr lang="en-GB" sz="2600" b="1" dirty="0"/>
              <a:t>: </a:t>
            </a:r>
            <a:r>
              <a:rPr lang="en-GB" sz="2600" b="1" dirty="0" smtClean="0"/>
              <a:t>Leader-Centred</a:t>
            </a:r>
            <a:r>
              <a:rPr lang="en-GB" sz="2600" dirty="0" smtClean="0"/>
              <a:t> – conflicts where priority is egalitarianism </a:t>
            </a:r>
            <a:r>
              <a:rPr lang="en-GB" sz="2600" dirty="0"/>
              <a:t>in </a:t>
            </a:r>
            <a:r>
              <a:rPr lang="en-GB" sz="2600" dirty="0" smtClean="0"/>
              <a:t>power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b="1" dirty="0" smtClean="0"/>
              <a:t>2</a:t>
            </a:r>
            <a:r>
              <a:rPr lang="en-GB" sz="2600" b="1" dirty="0"/>
              <a:t>: </a:t>
            </a:r>
            <a:r>
              <a:rPr lang="en-GB" sz="2600" b="1" dirty="0" smtClean="0"/>
              <a:t>Male-Dominated (US)</a:t>
            </a:r>
            <a:r>
              <a:rPr lang="en-GB" sz="2600" dirty="0" smtClean="0"/>
              <a:t> – conflicts where </a:t>
            </a:r>
            <a:r>
              <a:rPr lang="en-GB" sz="2600" dirty="0"/>
              <a:t>masculine ideals &amp;</a:t>
            </a:r>
            <a:r>
              <a:rPr lang="en-GB" sz="2600" dirty="0" smtClean="0"/>
              <a:t> </a:t>
            </a:r>
            <a:r>
              <a:rPr lang="en-GB" sz="2600" dirty="0"/>
              <a:t>traits </a:t>
            </a:r>
            <a:r>
              <a:rPr lang="en-GB" sz="2600" dirty="0" smtClean="0"/>
              <a:t>don’t dominate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b="1" dirty="0" smtClean="0"/>
              <a:t>3: </a:t>
            </a:r>
            <a:r>
              <a:rPr lang="en-GB" sz="2600" b="1" dirty="0"/>
              <a:t>Universal </a:t>
            </a:r>
            <a:r>
              <a:rPr lang="en-GB" sz="2600" b="1" dirty="0" smtClean="0"/>
              <a:t>Traits -</a:t>
            </a:r>
            <a:r>
              <a:rPr lang="en-GB" sz="2600" dirty="0" smtClean="0"/>
              <a:t> leader self-confidence less </a:t>
            </a:r>
            <a:r>
              <a:rPr lang="en-GB" sz="2600" dirty="0"/>
              <a:t>valued in collectivist cultures </a:t>
            </a:r>
            <a:r>
              <a:rPr lang="en-GB" sz="2600" dirty="0" smtClean="0"/>
              <a:t>where harmony more important </a:t>
            </a:r>
          </a:p>
          <a:p>
            <a:pPr marL="0" indent="0">
              <a:buNone/>
            </a:pPr>
            <a:r>
              <a:rPr lang="en-GB" sz="2600" b="1" dirty="0" smtClean="0"/>
              <a:t>4: </a:t>
            </a:r>
            <a:r>
              <a:rPr lang="en-GB" sz="2600" b="1" dirty="0"/>
              <a:t>Quantifiable Performance</a:t>
            </a:r>
            <a:r>
              <a:rPr lang="en-GB" sz="2600" dirty="0"/>
              <a:t> -  </a:t>
            </a:r>
            <a:r>
              <a:rPr lang="en-GB" sz="2600" dirty="0" smtClean="0"/>
              <a:t>short-term bias conflicts </a:t>
            </a:r>
            <a:r>
              <a:rPr lang="en-GB" sz="2600" dirty="0"/>
              <a:t>with long-term oriented </a:t>
            </a:r>
            <a:r>
              <a:rPr lang="en-GB" sz="2600" dirty="0" smtClean="0"/>
              <a:t>cultures</a:t>
            </a:r>
            <a:endParaRPr lang="en-GB" sz="2600" dirty="0"/>
          </a:p>
          <a:p>
            <a:pPr marL="0" indent="0">
              <a:buNone/>
            </a:pPr>
            <a:r>
              <a:rPr lang="en-GB" sz="2600" b="1" dirty="0" smtClean="0"/>
              <a:t>5: </a:t>
            </a:r>
            <a:r>
              <a:rPr lang="en-GB" sz="2600" b="1" dirty="0"/>
              <a:t>Individualistic</a:t>
            </a:r>
            <a:r>
              <a:rPr lang="en-GB" sz="2600" dirty="0"/>
              <a:t> – </a:t>
            </a:r>
            <a:r>
              <a:rPr lang="en-GB" sz="2600" dirty="0" smtClean="0"/>
              <a:t>individual achievements, </a:t>
            </a:r>
            <a:r>
              <a:rPr lang="en-GB" sz="2600" dirty="0"/>
              <a:t>merit &amp; rewards  conflicts with majority of </a:t>
            </a:r>
            <a:r>
              <a:rPr lang="en-GB" sz="2600" dirty="0" smtClean="0"/>
              <a:t>world (collectivist) with </a:t>
            </a:r>
            <a:r>
              <a:rPr lang="en-GB" sz="2600" dirty="0"/>
              <a:t>emphasis </a:t>
            </a:r>
            <a:r>
              <a:rPr lang="en-GB" sz="2600" dirty="0" smtClean="0"/>
              <a:t>on </a:t>
            </a:r>
            <a:r>
              <a:rPr lang="en-GB" sz="2600" dirty="0"/>
              <a:t>group </a:t>
            </a:r>
            <a:r>
              <a:rPr lang="en-GB" sz="2600" dirty="0" smtClean="0"/>
              <a:t>cohesion</a:t>
            </a:r>
            <a:endParaRPr lang="en-GB" sz="2600" dirty="0"/>
          </a:p>
          <a:p>
            <a:pPr>
              <a:spcAft>
                <a:spcPts val="600"/>
              </a:spcAft>
            </a:pPr>
            <a:endParaRPr lang="en-GB" sz="2300" dirty="0" smtClean="0"/>
          </a:p>
        </p:txBody>
      </p:sp>
    </p:spTree>
    <p:extLst>
      <p:ext uri="{BB962C8B-B14F-4D97-AF65-F5344CB8AC3E}">
        <p14:creationId xmlns:p14="http://schemas.microsoft.com/office/powerpoint/2010/main" val="4817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588</TotalTime>
  <Words>1216</Words>
  <Application>Microsoft Office PowerPoint</Application>
  <PresentationFormat>On-screen Show (4:3)</PresentationFormat>
  <Paragraphs>162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Horizon</vt:lpstr>
      <vt:lpstr>Constructing Modern Women’s Leadership Identities in the Arabian Gulf: Synthesising Roles from Culture, Tradition and Modernisation  </vt:lpstr>
      <vt:lpstr>Introduction</vt:lpstr>
      <vt:lpstr>Gaps in the literature</vt:lpstr>
      <vt:lpstr>Proliferation of partial leadership Theories (representative)</vt:lpstr>
      <vt:lpstr>Leadership Theories Cont.</vt:lpstr>
      <vt:lpstr>Newer Theories</vt:lpstr>
      <vt:lpstr>Turn-of-the-Century</vt:lpstr>
      <vt:lpstr>Leadership in Islam (Eman ElKaleh &amp; E. A. Samier, 2013)</vt:lpstr>
      <vt:lpstr>Limitations of Western Models (GLOBE studies)</vt:lpstr>
      <vt:lpstr>Approach to Proposed Model</vt:lpstr>
      <vt:lpstr>Interdependent  levels  of  analysis: influences  on  identity &amp; leadership Role  formation </vt:lpstr>
      <vt:lpstr>1. Contextual Forces</vt:lpstr>
      <vt:lpstr>Contrast in Values: Gulf Core Values (Fox, Mourtada-Sabbah &amp; Al-Mutawa 2006)</vt:lpstr>
      <vt:lpstr>American core Values (Fox, Mourtada-Sabbah &amp; Al-Mutawa 2006)</vt:lpstr>
      <vt:lpstr>Level 1 Context</vt:lpstr>
      <vt:lpstr>2. The individual Level: Social Identity Theory (Tajfel 1982; Côté and Levine 2002)</vt:lpstr>
      <vt:lpstr>Côté &amp; Levine (2002) </vt:lpstr>
      <vt:lpstr>Level 2: The individual Level </vt:lpstr>
      <vt:lpstr>3. Interpersonal Interactions (Blumer 1969; Goffman 1969)</vt:lpstr>
      <vt:lpstr>Level 3: Interpersonal Interaction </vt:lpstr>
      <vt:lpstr>4. Organisational &amp; social institutions (Gergen 1994)</vt:lpstr>
      <vt:lpstr>Construction of Women’s Leadership Roles</vt:lpstr>
      <vt:lpstr>Conclusion: Another  path?</vt:lpstr>
      <vt:lpstr>PowerPoint Presentation</vt:lpstr>
      <vt:lpstr>Implications</vt:lpstr>
      <vt:lpstr>Any Questions?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Constructing Modern Women’s Leadership Identities in the Arabian Gulf: Synthesising Roles from Culture, Tradition and Modernisation</dc:title>
  <dc:creator>Amal AL-Gallaf</dc:creator>
  <cp:lastModifiedBy>esamier</cp:lastModifiedBy>
  <cp:revision>50</cp:revision>
  <dcterms:created xsi:type="dcterms:W3CDTF">2016-04-17T17:15:02Z</dcterms:created>
  <dcterms:modified xsi:type="dcterms:W3CDTF">2016-04-20T05:09:11Z</dcterms:modified>
</cp:coreProperties>
</file>